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383" r:id="rId3"/>
    <p:sldId id="393" r:id="rId4"/>
    <p:sldId id="406" r:id="rId5"/>
    <p:sldId id="407" r:id="rId6"/>
    <p:sldId id="419" r:id="rId7"/>
    <p:sldId id="395" r:id="rId8"/>
    <p:sldId id="405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8" r:id="rId19"/>
    <p:sldId id="417" r:id="rId20"/>
    <p:sldId id="394" r:id="rId21"/>
    <p:sldId id="370" r:id="rId22"/>
    <p:sldId id="342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1434">
          <p15:clr>
            <a:srgbClr val="A4A3A4"/>
          </p15:clr>
        </p15:guide>
        <p15:guide id="5" pos="57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3A3"/>
    <a:srgbClr val="ACCADE"/>
    <a:srgbClr val="CDF3FF"/>
    <a:srgbClr val="1E7BD0"/>
    <a:srgbClr val="E7DC99"/>
    <a:srgbClr val="E6D674"/>
    <a:srgbClr val="BF9427"/>
    <a:srgbClr val="06941E"/>
    <a:srgbClr val="CE4C42"/>
    <a:srgbClr val="FB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4" autoAdjust="0"/>
    <p:restoredTop sz="93478" autoAdjust="0"/>
  </p:normalViewPr>
  <p:slideViewPr>
    <p:cSldViewPr snapToObjects="1">
      <p:cViewPr>
        <p:scale>
          <a:sx n="100" d="100"/>
          <a:sy n="100" d="100"/>
        </p:scale>
        <p:origin x="996" y="102"/>
      </p:cViewPr>
      <p:guideLst>
        <p:guide orient="horz"/>
        <p:guide orient="horz" pos="4065"/>
        <p:guide orient="horz" pos="4319"/>
        <p:guide orient="horz" pos="1434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huaman\Desktop\RENDICION%20DE%20CUENTAS%202019\GRAFICO%20DE%20BARRAS%20DE%20OBRAS%20PROGRAMADAS%202019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PE" dirty="0"/>
              <a:t>GRAFICO DE OBRAS PROGRAMADAS PARA EL 2019</a:t>
            </a:r>
          </a:p>
          <a:p>
            <a:pPr>
              <a:defRPr/>
            </a:pPr>
            <a:r>
              <a:rPr lang="es-PE" dirty="0"/>
              <a:t>(PIA)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'OBRAS PROGRAMADAS 2019'!$B$2</c:f>
              <c:strCache>
                <c:ptCount val="1"/>
                <c:pt idx="0">
                  <c:v>Columna2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layout>
                <c:manualLayout>
                  <c:x val="-2.5462668816039986E-17"/>
                  <c:y val="8.7233692536951533E-3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4.361684626847536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7779E-3"/>
                  <c:y val="-7.996329441607161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700"/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'OBRAS PROGRAMADAS 2019'!$A$3:$A$7</c:f>
              <c:strCache>
                <c:ptCount val="5"/>
                <c:pt idx="0">
                  <c:v>EXPEDIENTES TECNICOS EN ELABORACION POR FINVER CALLAO S.A.</c:v>
                </c:pt>
                <c:pt idx="1">
                  <c:v>EXPEDIENTES TECNICOS ACTUALIZADOS POR FINVER CALLAO S.A.</c:v>
                </c:pt>
                <c:pt idx="2">
                  <c:v>EXPEDIENTES TECNICOS SIN ACTUALIZACION </c:v>
                </c:pt>
                <c:pt idx="3">
                  <c:v>PROYECTOS PARA CONVENIO ESPECIFICO PARA ELABORACION DE EXPEDIENTES TECNICOS, EJECUCION Y SUPERVISION</c:v>
                </c:pt>
                <c:pt idx="4">
                  <c:v>PROYECTOS QUE NO CUENTAN CON HABILITACION URBANA</c:v>
                </c:pt>
              </c:strCache>
            </c:strRef>
          </c:cat>
          <c:val>
            <c:numRef>
              <c:f>'OBRAS PROGRAMADAS 2019'!$B$3:$B$7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DB-7D42-A485-9ED8B260E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4908832"/>
        <c:axId val="94904352"/>
      </c:barChart>
      <c:catAx>
        <c:axId val="9490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4904352"/>
        <c:crosses val="autoZero"/>
        <c:auto val="1"/>
        <c:lblAlgn val="ctr"/>
        <c:lblOffset val="100"/>
        <c:noMultiLvlLbl val="0"/>
      </c:catAx>
      <c:valAx>
        <c:axId val="9490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490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39563-1992-4877-8E70-D23AC993EC30}" type="datetimeFigureOut">
              <a:rPr lang="es-PE" smtClean="0"/>
              <a:pPr/>
              <a:t>15/05/2019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549F-35DA-4567-9D87-80B208E86E73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7249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A43B8-58A8-4B12-A3F9-98849585B179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0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7165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4609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038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080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0623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0120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9772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662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5184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334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2006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2243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0335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517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882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8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8655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4410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3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3213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3549F-35DA-4567-9D87-80B208E86E73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725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9B1F8-A428-4086-8337-663759B81C7A}" type="datetimeFigureOut">
              <a:rPr lang="es-ES" smtClean="0"/>
              <a:pPr/>
              <a:t>15/05/2019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B1D08-3D90-45C4-9A88-025C4A0E5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2.jpeg" /><Relationship Id="rId7" Type="http://schemas.openxmlformats.org/officeDocument/2006/relationships/image" Target="../media/image6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png" /><Relationship Id="rId4" Type="http://schemas.openxmlformats.org/officeDocument/2006/relationships/image" Target="../media/image3.jp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 /><Relationship Id="rId3" Type="http://schemas.openxmlformats.org/officeDocument/2006/relationships/image" Target="../media/image8.jpe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2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 /><Relationship Id="rId3" Type="http://schemas.openxmlformats.org/officeDocument/2006/relationships/image" Target="../media/image8.jpeg" /><Relationship Id="rId7" Type="http://schemas.openxmlformats.org/officeDocument/2006/relationships/image" Target="../media/image26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28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 /><Relationship Id="rId3" Type="http://schemas.openxmlformats.org/officeDocument/2006/relationships/image" Target="../media/image8.jpeg" /><Relationship Id="rId7" Type="http://schemas.openxmlformats.org/officeDocument/2006/relationships/image" Target="../media/image30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32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 /><Relationship Id="rId3" Type="http://schemas.openxmlformats.org/officeDocument/2006/relationships/image" Target="../media/image8.jpeg" /><Relationship Id="rId7" Type="http://schemas.openxmlformats.org/officeDocument/2006/relationships/image" Target="../media/image34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36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image" Target="../media/image8.jpeg" /><Relationship Id="rId7" Type="http://schemas.openxmlformats.org/officeDocument/2006/relationships/image" Target="../media/image38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7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40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 /><Relationship Id="rId3" Type="http://schemas.openxmlformats.org/officeDocument/2006/relationships/image" Target="../media/image8.jpeg" /><Relationship Id="rId7" Type="http://schemas.openxmlformats.org/officeDocument/2006/relationships/image" Target="../media/image42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1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44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3" Type="http://schemas.openxmlformats.org/officeDocument/2006/relationships/image" Target="../media/image8.jpeg" /><Relationship Id="rId7" Type="http://schemas.openxmlformats.org/officeDocument/2006/relationships/image" Target="../media/image46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5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48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 /><Relationship Id="rId3" Type="http://schemas.openxmlformats.org/officeDocument/2006/relationships/image" Target="../media/image8.jpeg" /><Relationship Id="rId7" Type="http://schemas.openxmlformats.org/officeDocument/2006/relationships/image" Target="../media/image50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52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 /><Relationship Id="rId3" Type="http://schemas.openxmlformats.org/officeDocument/2006/relationships/image" Target="../media/image8.jpeg" /><Relationship Id="rId7" Type="http://schemas.openxmlformats.org/officeDocument/2006/relationships/image" Target="../media/image54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3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56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8.jpeg" /><Relationship Id="rId7" Type="http://schemas.openxmlformats.org/officeDocument/2006/relationships/image" Target="../media/image58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7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60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Relationship Id="rId6" Type="http://schemas.openxmlformats.org/officeDocument/2006/relationships/chart" Target="../charts/chart1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8.jpeg" /><Relationship Id="rId7" Type="http://schemas.openxmlformats.org/officeDocument/2006/relationships/image" Target="../media/image11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png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 /><Relationship Id="rId3" Type="http://schemas.openxmlformats.org/officeDocument/2006/relationships/image" Target="../media/image8.jpeg" /><Relationship Id="rId7" Type="http://schemas.openxmlformats.org/officeDocument/2006/relationships/image" Target="../media/image14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pn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16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 /><Relationship Id="rId3" Type="http://schemas.openxmlformats.org/officeDocument/2006/relationships/image" Target="../media/image8.jpeg" /><Relationship Id="rId7" Type="http://schemas.openxmlformats.org/officeDocument/2006/relationships/image" Target="../media/image18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jpeg" /><Relationship Id="rId5" Type="http://schemas.microsoft.com/office/2007/relationships/hdphoto" Target="../media/hdphoto1.wdp" /><Relationship Id="rId4" Type="http://schemas.openxmlformats.org/officeDocument/2006/relationships/image" Target="../media/image9.png" /><Relationship Id="rId9" Type="http://schemas.openxmlformats.org/officeDocument/2006/relationships/image" Target="../media/image20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23" y="3596713"/>
            <a:ext cx="6048773" cy="3241675"/>
          </a:xfrm>
          <a:prstGeom prst="rect">
            <a:avLst/>
          </a:prstGeom>
        </p:spPr>
      </p:pic>
      <p:sp>
        <p:nvSpPr>
          <p:cNvPr id="25" name="24 Rectángulo"/>
          <p:cNvSpPr/>
          <p:nvPr/>
        </p:nvSpPr>
        <p:spPr>
          <a:xfrm>
            <a:off x="107949" y="5949950"/>
            <a:ext cx="2928942" cy="8206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CuadroTexto"/>
          <p:cNvSpPr txBox="1"/>
          <p:nvPr/>
        </p:nvSpPr>
        <p:spPr>
          <a:xfrm>
            <a:off x="107951" y="6218148"/>
            <a:ext cx="282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itchFamily="34" charset="0"/>
              </a:rPr>
              <a:t>Ing. Rubén Loayza Tamayo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itchFamily="34" charset="0"/>
              </a:rPr>
              <a:t>GERENTE DE INGENIERIA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894015" y="1844112"/>
            <a:ext cx="142876" cy="5031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9001156" y="-49964"/>
            <a:ext cx="142844" cy="6925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48" y="0"/>
            <a:ext cx="142844" cy="6770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-16" y="-43888"/>
            <a:ext cx="9072610" cy="14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s-E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1" y="1928802"/>
            <a:ext cx="5977234" cy="1702029"/>
          </a:xfrm>
          <a:prstGeom prst="rect">
            <a:avLst/>
          </a:prstGeom>
        </p:spPr>
      </p:pic>
      <p:sp>
        <p:nvSpPr>
          <p:cNvPr id="33" name="1 Título"/>
          <p:cNvSpPr txBox="1">
            <a:spLocks/>
          </p:cNvSpPr>
          <p:nvPr/>
        </p:nvSpPr>
        <p:spPr>
          <a:xfrm>
            <a:off x="1785918" y="418731"/>
            <a:ext cx="7145461" cy="12100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s-ES" sz="2400" b="1" i="0" u="none" strike="noStrike" kern="1200" cap="none" normalizeH="0" noProof="0" dirty="0">
                <a:ln>
                  <a:noFill/>
                </a:ln>
                <a:uLnTx/>
                <a:uFillTx/>
                <a:latin typeface="Eras Demi ITC" panose="020B0805030504020804" pitchFamily="34" charset="0"/>
                <a:ea typeface="+mj-ea"/>
                <a:cs typeface="+mj-cs"/>
              </a:rPr>
              <a:t>FONDO </a:t>
            </a:r>
            <a:r>
              <a:rPr lang="es-ES" sz="2400" b="1" dirty="0">
                <a:latin typeface="Eras Demi ITC" panose="020B0805030504020804" pitchFamily="34" charset="0"/>
              </a:rPr>
              <a:t>MUNICIPAL </a:t>
            </a:r>
            <a:r>
              <a:rPr kumimoji="0" lang="es-ES" sz="2400" b="1" i="0" u="none" strike="noStrike" kern="1200" cap="none" normalizeH="0" noProof="0" dirty="0">
                <a:ln>
                  <a:noFill/>
                </a:ln>
                <a:uLnTx/>
                <a:uFillTx/>
                <a:latin typeface="Eras Demi ITC" panose="020B0805030504020804" pitchFamily="34" charset="0"/>
                <a:ea typeface="+mj-ea"/>
                <a:cs typeface="+mj-cs"/>
              </a:rPr>
              <a:t>DE INVERSIONES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s-ES" sz="2400" b="1" i="0" u="none" strike="noStrike" kern="1200" cap="none" normalizeH="0" noProof="0" dirty="0">
                <a:ln>
                  <a:noFill/>
                </a:ln>
                <a:uLnTx/>
                <a:uFillTx/>
                <a:latin typeface="Eras Demi ITC" panose="020B0805030504020804" pitchFamily="34" charset="0"/>
                <a:ea typeface="+mj-ea"/>
                <a:cs typeface="+mj-cs"/>
              </a:rPr>
              <a:t>FINVER CALLAO S.A.</a:t>
            </a:r>
          </a:p>
          <a:p>
            <a:pPr lvl="0">
              <a:spcAft>
                <a:spcPts val="300"/>
              </a:spcAft>
              <a:defRPr/>
            </a:pPr>
            <a:r>
              <a:rPr lang="es-ES" sz="2400" b="1" dirty="0">
                <a:solidFill>
                  <a:srgbClr val="002060"/>
                </a:solidFill>
                <a:latin typeface="Eras Demi ITC" panose="020B0805030504020804" pitchFamily="34" charset="0"/>
                <a:ea typeface="+mj-ea"/>
                <a:cs typeface="+mj-cs"/>
              </a:rPr>
              <a:t>RENDICION DE CUENTAS 2018 </a:t>
            </a:r>
            <a:endParaRPr kumimoji="0" lang="es-ES" sz="2400" b="1" i="0" u="none" strike="noStrike" kern="1200" cap="none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Eras Demi ITC" panose="020B0805030504020804" pitchFamily="34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800" cap="none" spc="70" normalizeH="0" baseline="0" noProof="0" dirty="0">
                <a:ln>
                  <a:noFill/>
                </a:ln>
                <a:uLnTx/>
                <a:uFillTx/>
                <a:latin typeface="Century Gothic" pitchFamily="34" charset="0"/>
                <a:ea typeface="+mj-ea"/>
                <a:cs typeface="+mj-cs"/>
              </a:rPr>
              <a:t>GERENCIA</a:t>
            </a:r>
            <a:r>
              <a:rPr kumimoji="0" lang="es-ES" sz="1400" b="1" i="0" u="none" strike="noStrike" kern="800" cap="none" spc="70" normalizeH="0" noProof="0" dirty="0">
                <a:ln>
                  <a:noFill/>
                </a:ln>
                <a:uLnTx/>
                <a:uFillTx/>
                <a:latin typeface="Century Gothic" pitchFamily="34" charset="0"/>
                <a:ea typeface="+mj-ea"/>
                <a:cs typeface="+mj-cs"/>
              </a:rPr>
              <a:t> DE </a:t>
            </a:r>
            <a:r>
              <a:rPr lang="es-ES" sz="1400" b="1" kern="800" spc="70" dirty="0">
                <a:latin typeface="Century Gothic" pitchFamily="34" charset="0"/>
                <a:ea typeface="+mj-ea"/>
                <a:cs typeface="+mj-cs"/>
              </a:rPr>
              <a:t>INGENIERIA</a:t>
            </a:r>
            <a:endParaRPr kumimoji="0" lang="es-ES" sz="14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350265" cy="135026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25" y="5260229"/>
            <a:ext cx="2844783" cy="1497050"/>
          </a:xfrm>
          <a:prstGeom prst="rect">
            <a:avLst/>
          </a:prstGeom>
        </p:spPr>
      </p:pic>
      <p:sp>
        <p:nvSpPr>
          <p:cNvPr id="19" name="18 Rectángulo"/>
          <p:cNvSpPr/>
          <p:nvPr/>
        </p:nvSpPr>
        <p:spPr>
          <a:xfrm>
            <a:off x="6013449" y="1940546"/>
            <a:ext cx="142876" cy="4935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-16" y="6731682"/>
            <a:ext cx="9072610" cy="14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s-ES"/>
          </a:p>
        </p:txBody>
      </p:sp>
      <p:grpSp>
        <p:nvGrpSpPr>
          <p:cNvPr id="4" name="Grupo 3"/>
          <p:cNvGrpSpPr/>
          <p:nvPr/>
        </p:nvGrpSpPr>
        <p:grpSpPr>
          <a:xfrm>
            <a:off x="133119" y="1960092"/>
            <a:ext cx="2782697" cy="3989858"/>
            <a:chOff x="9180000" y="1184470"/>
            <a:chExt cx="3952190" cy="4631934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1614" y="1184470"/>
              <a:ext cx="3908963" cy="2315967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000" y="3500437"/>
              <a:ext cx="3952190" cy="2315967"/>
            </a:xfrm>
            <a:prstGeom prst="rect">
              <a:avLst/>
            </a:prstGeom>
          </p:spPr>
        </p:pic>
      </p:grpSp>
      <p:sp>
        <p:nvSpPr>
          <p:cNvPr id="15" name="14 Rectángulo"/>
          <p:cNvSpPr/>
          <p:nvPr/>
        </p:nvSpPr>
        <p:spPr>
          <a:xfrm>
            <a:off x="0" y="5141825"/>
            <a:ext cx="9144048" cy="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48" y="3500437"/>
            <a:ext cx="9144000" cy="14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-16" y="1844112"/>
            <a:ext cx="9072610" cy="1253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17" grpId="0" animBg="1"/>
      <p:bldP spid="23" grpId="0" animBg="1"/>
      <p:bldP spid="28" grpId="0" animBg="1"/>
      <p:bldP spid="29" grpId="0" animBg="1"/>
      <p:bldP spid="33" grpId="0"/>
      <p:bldP spid="19" grpId="0" animBg="1"/>
      <p:bldP spid="24" grpId="0" animBg="1"/>
      <p:bldP spid="15" grpId="0" animBg="1"/>
      <p:bldP spid="18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7.- “MANTENIMIENTO Y REHABILITACIÓN DE PISTAS Y VEREDAS EN LA AMPLIACIÓN DE LA UNIDAD MODELO CALLAO”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8.- “MANTENIMIENTO DE PISTAS EN LA AV. INSURGENTES (TRAMO: AV. VENEZUELA AV. LA MARINA), PROVINCIA DEL CALLAO, DISTRITO DE LA PERLA, REGIÓN CALLAO”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>
          <a:xfrm>
            <a:off x="5256416" y="1755845"/>
            <a:ext cx="3060000" cy="1840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/>
          <a:srcRect l="23730" t="13343" r="13821" b="16766"/>
          <a:stretch/>
        </p:blipFill>
        <p:spPr>
          <a:xfrm>
            <a:off x="949991" y="1755845"/>
            <a:ext cx="3060000" cy="1894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16" y="4221088"/>
            <a:ext cx="3060000" cy="1820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/>
          <a:srcRect l="25500" t="10000" r="14500" b="25111"/>
          <a:stretch/>
        </p:blipFill>
        <p:spPr>
          <a:xfrm>
            <a:off x="994095" y="4239099"/>
            <a:ext cx="3060000" cy="1774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775362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9.- “MANTENIMIENTO Y REHABILITACIÓN DE LOSA DEPORTIVA EN EL AA.HH. TIWINZA CALLAO”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10.- “MEJORAMIENTO DEL SERVICIO DE TRANSITABILIDAD EN EL PROGRAMA DE VIVIENDA LOS LAURELES-OQUENDO, PROVINCIA DE CALLAO - CALLAO”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9" y="1782495"/>
            <a:ext cx="3060000" cy="1719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3060000" cy="1718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74" y="4233685"/>
            <a:ext cx="3060000" cy="1845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7518"/>
          <a:stretch/>
        </p:blipFill>
        <p:spPr>
          <a:xfrm>
            <a:off x="971600" y="4221088"/>
            <a:ext cx="3060000" cy="18582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247082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11. REHABILITACIÓN DE LA AV. ARGENTINA (TRAMO: CDRA 2 AV. ARGENTINA HASTA EL OVALO CENTENARIO), CERCADO DEL CALLAO, PROVINCIA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12. AMPLIACION Y MEJORAMIENTO DEL CEMENTERIO GENERAL DE BAQUIJANO, SECTOR MARILUZ Y ACCESO PRINCIPAL, PROVINCIA DE CALLAO -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7"/>
            <a:ext cx="3060000" cy="1718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6" y="1772816"/>
            <a:ext cx="3060000" cy="17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80319"/>
            <a:ext cx="3060000" cy="1812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4" y="4280319"/>
            <a:ext cx="3060000" cy="1793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318136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13. MANTENIMIENTO DE LA PISTA EN EL JR. OCTAVIO ESPINOZA (TRAMO PARROQUIA NUESTRA SEÑORA DE LOURDES – BLOQUE 6Z) URB. SANTA MARINA NORTE – CERCADO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14. REPARACIÓN DE PISTA EN LA AV. MARISCAL RAMON CASTILLA (TRAMO AV. ENRIQUE MEIGSS – AV. DE LA ALAMEDA) DISTRITO DE CALLAO, PROVINCIA CALLAO, DEPARTAMENTO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33" y="1865313"/>
            <a:ext cx="3060000" cy="1801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4293095"/>
            <a:ext cx="3095885" cy="1830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6"/>
          <a:stretch/>
        </p:blipFill>
        <p:spPr>
          <a:xfrm>
            <a:off x="924694" y="1865312"/>
            <a:ext cx="3060000" cy="1802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/>
          <a:srcRect l="9058" t="8889" r="20125" b="14768"/>
          <a:stretch/>
        </p:blipFill>
        <p:spPr>
          <a:xfrm>
            <a:off x="888810" y="4295437"/>
            <a:ext cx="3060000" cy="1805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51545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15. REPARACIÓN DE PISTA EN LA AV. CIRCUNVALACION (TRAMO AV. TUPAC AMARU – AV. MORALES DUAREZ), DISTRITO DE CALLAO, PROVINCIA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16. REPARACIÓN DE PISTAS EN EL PASAJE EL SOL (TRAMO AV. TUPAC AMARU – AV. ARGENTINA), DISTRITO DE CALLAO, PROVINCIA CALLAO, DEPARTAMENTO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55" y="1837117"/>
            <a:ext cx="3060000" cy="1775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85634"/>
            <a:ext cx="3060000" cy="1861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9158" t="13743" r="21262" b="15147"/>
          <a:stretch/>
        </p:blipFill>
        <p:spPr>
          <a:xfrm>
            <a:off x="1043608" y="1834234"/>
            <a:ext cx="3060000" cy="1759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/>
          <a:srcRect l="20375" t="12667" r="15870" b="17111"/>
          <a:stretch/>
        </p:blipFill>
        <p:spPr>
          <a:xfrm>
            <a:off x="1043608" y="4185634"/>
            <a:ext cx="3060000" cy="1861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86729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17. REPARACIÓN DE PISTA EN EL JR. CHOTA (TRAMO AV. NESTOR GAMBETTA – AV. MORALES DUAREZ), DISTRITO CALLAO, PROVINCIA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18. REPARACION DE PISTA EN EL JR. DANIEL NIETO (TRAMO Av. SAENZ PEÑA – Av. AGUSTIN GAMARRA), DISTRITO DE CALLAO, PROVINCIA CALLAO, DEPARTAMENTO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30226"/>
            <a:ext cx="3060000" cy="1842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08" y="4352783"/>
            <a:ext cx="3060000" cy="1770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/>
          <a:srcRect l="18000" t="12433" r="15579" b="16456"/>
          <a:stretch/>
        </p:blipFill>
        <p:spPr>
          <a:xfrm>
            <a:off x="1079952" y="1730226"/>
            <a:ext cx="3060000" cy="1842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/>
          <a:srcRect l="20947" t="17848" r="18947" b="17953"/>
          <a:stretch/>
        </p:blipFill>
        <p:spPr>
          <a:xfrm>
            <a:off x="1054416" y="4352031"/>
            <a:ext cx="3060000" cy="1796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755725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19. REPARACION DE PISTA EN EL JR. ADOLFO KING (TRAMO Av. SAENZ PEÑA – Av. AGUSTIN GAMARRA), DISTRITO DE CALLAO, PROVINCIA DEL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20. REPARACION DE PISTA EN EL JR. PAZ SOLDAN (TRAMO Av. SAENZ PEÑA – AV. MIGUEL GRAU), DISTRITO DE CALLAO, PROVINCIA DEL CALLAO, DEPARTAMENTO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0" y="1844824"/>
            <a:ext cx="3060000" cy="1721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44723"/>
            <a:ext cx="3060000" cy="1779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26298" t="17143" r="23642" b="31094"/>
          <a:stretch/>
        </p:blipFill>
        <p:spPr>
          <a:xfrm>
            <a:off x="1043606" y="1865204"/>
            <a:ext cx="3060000" cy="1721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/>
          <a:srcRect l="19940" t="14775" r="17821" b="17563"/>
          <a:stretch/>
        </p:blipFill>
        <p:spPr>
          <a:xfrm>
            <a:off x="971600" y="4365104"/>
            <a:ext cx="3060000" cy="1779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208267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21. REPARACION DE PISTA EN EL JR. SUPE, DISTRITO DE CALLAO, PROVINCIA DEL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22. REPARACION DE PISTA EN EL JIRON COLON (TRAMO Av. 2 DE MAYO – JR. VIGIL), DISTRITO DE CALLAO, PROVINCIA DEL CALLAO, DEPARTAMENTO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1"/>
          <a:stretch/>
        </p:blipFill>
        <p:spPr>
          <a:xfrm>
            <a:off x="5148064" y="1736873"/>
            <a:ext cx="3060000" cy="1856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20020"/>
          <a:stretch/>
        </p:blipFill>
        <p:spPr>
          <a:xfrm>
            <a:off x="5185284" y="4314482"/>
            <a:ext cx="3060000" cy="1759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/>
          <a:srcRect l="19940" t="9522" r="13343" b="18040"/>
          <a:stretch/>
        </p:blipFill>
        <p:spPr>
          <a:xfrm>
            <a:off x="1115617" y="1735522"/>
            <a:ext cx="3060000" cy="1868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/>
          <a:srcRect l="16315" t="26281" r="36000" b="20760"/>
          <a:stretch/>
        </p:blipFill>
        <p:spPr>
          <a:xfrm>
            <a:off x="1115616" y="4311693"/>
            <a:ext cx="3060000" cy="17816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57686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23. REPARACION DE PISTA EN LA AV. JOSE CARLOS MARIATEGUI (TRAMO AV. NUEVO REPARACION DE PISTA EN LA AV. JOSE CARLOS MARIATEGUI (TRAMO AV. NUEVO AEROPUERTO – AV. CIRCUNVALACION), DISTRITO DE CALLAO, PROVINCIA DEL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24. MEJORAMIENTO DEL SERVICIO DE TRANSITABILIDAD EN LA URB. LOS ALISOS DE OQUENDO II ETAPA, PROVINCIA DE CALLAO -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98822"/>
            <a:ext cx="3060000" cy="1721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8"/>
          <a:stretch/>
        </p:blipFill>
        <p:spPr>
          <a:xfrm>
            <a:off x="5308378" y="4338235"/>
            <a:ext cx="3060000" cy="1639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20947" t="12618" r="18632" b="24521"/>
          <a:stretch/>
        </p:blipFill>
        <p:spPr>
          <a:xfrm>
            <a:off x="1187624" y="1853716"/>
            <a:ext cx="3060000" cy="1790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/>
          <a:srcRect l="17684" t="12432" r="16421" b="21440"/>
          <a:stretch/>
        </p:blipFill>
        <p:spPr>
          <a:xfrm>
            <a:off x="1187624" y="4293097"/>
            <a:ext cx="3060000" cy="16961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990869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25. REPARACIÓN DE PISTA EN LA AV. LA PAZ (TRAMO: AV. SANTA ROSA – LIMITE PROVINCIAL), DISTRITO DE LA PERLA, PROVINCIA CALLAO, DEPARTAMENTO CALLAO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26. MEJORAMIENTO DEL SERVICIO DE TRANSITABILIDAD EN LA URB. PROGRESIVA LOS PORTALES DEL REY – OQUENDO DISTRITO DEL CALLAO, PROVINCIA DEL CALLAO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0030"/>
          <a:stretch/>
        </p:blipFill>
        <p:spPr>
          <a:xfrm>
            <a:off x="5149738" y="1726029"/>
            <a:ext cx="3060000" cy="180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0" b="12714"/>
          <a:stretch/>
        </p:blipFill>
        <p:spPr>
          <a:xfrm>
            <a:off x="5148064" y="4221088"/>
            <a:ext cx="3060000" cy="1734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8"/>
          <a:srcRect l="19224" t="12548" r="15941" b="17880"/>
          <a:stretch/>
        </p:blipFill>
        <p:spPr>
          <a:xfrm>
            <a:off x="1115616" y="1726028"/>
            <a:ext cx="3060000" cy="1846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/>
          <a:srcRect l="8898" t="13662" r="24103" b="15652"/>
          <a:stretch/>
        </p:blipFill>
        <p:spPr>
          <a:xfrm>
            <a:off x="1115616" y="4221088"/>
            <a:ext cx="3060000" cy="17693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004016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Constitucional del Callao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93539" y="1002214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PROBLEMÁTICA DE LA PROVINCIA CONSTITUCIONAL DEL CALLAO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13 Rectángulo"/>
          <p:cNvSpPr/>
          <p:nvPr/>
        </p:nvSpPr>
        <p:spPr>
          <a:xfrm>
            <a:off x="4788024" y="1940638"/>
            <a:ext cx="3645490" cy="83099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200" dirty="0"/>
              <a:t>Modelos de conducta y estilos de vida no saludables de la población que no permiten generar condiciones apropiadas para el desarrollo permanente de la cultura, educación y deporte del ciudadano chalaco.</a:t>
            </a:r>
          </a:p>
        </p:txBody>
      </p:sp>
      <p:sp>
        <p:nvSpPr>
          <p:cNvPr id="14" name="14 Rectángulo"/>
          <p:cNvSpPr/>
          <p:nvPr/>
        </p:nvSpPr>
        <p:spPr>
          <a:xfrm>
            <a:off x="4788025" y="3456582"/>
            <a:ext cx="3645489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200" dirty="0"/>
              <a:t>Limitaciones para el desarrollo económico de la población, que impide generar oportunidades y capacidades en la población del callao.</a:t>
            </a:r>
          </a:p>
        </p:txBody>
      </p:sp>
      <p:sp>
        <p:nvSpPr>
          <p:cNvPr id="15" name="15 Rectángulo"/>
          <p:cNvSpPr/>
          <p:nvPr/>
        </p:nvSpPr>
        <p:spPr>
          <a:xfrm>
            <a:off x="4783986" y="4941168"/>
            <a:ext cx="3645489" cy="138499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200" dirty="0"/>
              <a:t>Poca existencia de infraestructura y/o equipamiento urbano en varias zonas de la provincia. Contaminación ambiental en el aire y suelo que incide en el nivel de habitabilidad del espacio público, motivado por la inadecuada respuesta y malos hábitos que tienen los agentes involucrados en el cuidado y conservación del ambiente.</a:t>
            </a:r>
          </a:p>
        </p:txBody>
      </p:sp>
      <p:sp>
        <p:nvSpPr>
          <p:cNvPr id="18" name="21 Rectángulo"/>
          <p:cNvSpPr/>
          <p:nvPr/>
        </p:nvSpPr>
        <p:spPr>
          <a:xfrm>
            <a:off x="3088327" y="3410416"/>
            <a:ext cx="1291843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/>
              <a:t>FACTOR ECONÓMICO Y SOCIAL</a:t>
            </a:r>
            <a:endParaRPr lang="es-PE" sz="1400" dirty="0"/>
          </a:p>
        </p:txBody>
      </p:sp>
      <p:cxnSp>
        <p:nvCxnSpPr>
          <p:cNvPr id="19" name="22 Conector recto"/>
          <p:cNvCxnSpPr/>
          <p:nvPr/>
        </p:nvCxnSpPr>
        <p:spPr>
          <a:xfrm>
            <a:off x="4380170" y="2348880"/>
            <a:ext cx="4078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30 Rectángulo"/>
          <p:cNvSpPr/>
          <p:nvPr/>
        </p:nvSpPr>
        <p:spPr>
          <a:xfrm>
            <a:off x="3082735" y="5013176"/>
            <a:ext cx="1297435" cy="116955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400" dirty="0"/>
              <a:t>FACTOR DE DESARROLLO URBANO Y MEDIO AMBIENTAL</a:t>
            </a:r>
          </a:p>
        </p:txBody>
      </p:sp>
      <p:sp>
        <p:nvSpPr>
          <p:cNvPr id="32" name="20 Rectángulo"/>
          <p:cNvSpPr/>
          <p:nvPr/>
        </p:nvSpPr>
        <p:spPr>
          <a:xfrm>
            <a:off x="3097845" y="1989975"/>
            <a:ext cx="1282325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/>
              <a:t>FACTOR CULTURAL Y EDUCATIVO</a:t>
            </a:r>
            <a:endParaRPr lang="es-PE" sz="1400" dirty="0"/>
          </a:p>
        </p:txBody>
      </p:sp>
      <p:sp>
        <p:nvSpPr>
          <p:cNvPr id="47" name="27 Rectángulo"/>
          <p:cNvSpPr/>
          <p:nvPr/>
        </p:nvSpPr>
        <p:spPr>
          <a:xfrm>
            <a:off x="539552" y="3429000"/>
            <a:ext cx="1560800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PROVINCIAL CONTITUCIONAL DEL CALLAO </a:t>
            </a:r>
            <a:endParaRPr lang="es-PE" sz="1400" b="1" dirty="0">
              <a:solidFill>
                <a:schemeClr val="tx1"/>
              </a:solidFill>
            </a:endParaRPr>
          </a:p>
        </p:txBody>
      </p:sp>
      <p:cxnSp>
        <p:nvCxnSpPr>
          <p:cNvPr id="55" name="22 Conector recto"/>
          <p:cNvCxnSpPr/>
          <p:nvPr/>
        </p:nvCxnSpPr>
        <p:spPr>
          <a:xfrm>
            <a:off x="2100352" y="3789040"/>
            <a:ext cx="9823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29 Conector recto"/>
          <p:cNvCxnSpPr/>
          <p:nvPr/>
        </p:nvCxnSpPr>
        <p:spPr>
          <a:xfrm flipH="1">
            <a:off x="2798947" y="2348880"/>
            <a:ext cx="596" cy="35283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22 Conector recto"/>
          <p:cNvCxnSpPr/>
          <p:nvPr/>
        </p:nvCxnSpPr>
        <p:spPr>
          <a:xfrm>
            <a:off x="4380170" y="3779748"/>
            <a:ext cx="4078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22 Conector recto"/>
          <p:cNvCxnSpPr/>
          <p:nvPr/>
        </p:nvCxnSpPr>
        <p:spPr>
          <a:xfrm>
            <a:off x="4380170" y="5597176"/>
            <a:ext cx="4078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22 Conector recto"/>
          <p:cNvCxnSpPr/>
          <p:nvPr/>
        </p:nvCxnSpPr>
        <p:spPr>
          <a:xfrm>
            <a:off x="2798947" y="2348880"/>
            <a:ext cx="4078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22 Conector recto"/>
          <p:cNvCxnSpPr/>
          <p:nvPr/>
        </p:nvCxnSpPr>
        <p:spPr>
          <a:xfrm>
            <a:off x="2798947" y="5856578"/>
            <a:ext cx="4078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6996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" grpId="0" animBg="1"/>
      <p:bldP spid="11" grpId="0" animBg="1"/>
      <p:bldP spid="12" grpId="0"/>
      <p:bldP spid="10" grpId="0" animBg="1"/>
      <p:bldP spid="14" grpId="0" animBg="1"/>
      <p:bldP spid="15" grpId="0" animBg="1"/>
      <p:bldP spid="18" grpId="0" animBg="1"/>
      <p:bldP spid="27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2019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445478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normalizeH="0" noProof="0" dirty="0">
                <a:ln>
                  <a:noFill/>
                </a:ln>
                <a:uLnTx/>
                <a:uFillTx/>
                <a:latin typeface="Century Gothic" pitchFamily="34" charset="0"/>
                <a:ea typeface="+mj-ea"/>
                <a:cs typeface="+mj-cs"/>
              </a:rPr>
              <a:t>FONDO MUNICIPAL DE INVERSIONES DEL CALLAO </a:t>
            </a:r>
            <a:endParaRPr lang="es-ES" sz="1200" b="1" dirty="0">
              <a:latin typeface="Century Gothic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800" cap="none" spc="70" normalizeH="0" baseline="0" noProof="0" dirty="0">
                <a:ln>
                  <a:noFill/>
                </a:ln>
                <a:uLnTx/>
                <a:uFillTx/>
                <a:latin typeface="Century Gothic" pitchFamily="34" charset="0"/>
                <a:ea typeface="+mj-ea"/>
                <a:cs typeface="+mj-cs"/>
              </a:rPr>
              <a:t>GERENCIA</a:t>
            </a:r>
            <a:r>
              <a:rPr kumimoji="0" lang="es-ES" sz="900" b="1" i="0" u="none" strike="noStrike" kern="800" cap="none" spc="70" normalizeH="0" noProof="0" dirty="0">
                <a:ln>
                  <a:noFill/>
                </a:ln>
                <a:uLnTx/>
                <a:uFillTx/>
                <a:latin typeface="Century Gothic" pitchFamily="34" charset="0"/>
                <a:ea typeface="+mj-ea"/>
                <a:cs typeface="+mj-cs"/>
              </a:rPr>
              <a:t> DE INGENIERIA </a:t>
            </a: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6" y="90946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096325"/>
              </p:ext>
            </p:extLst>
          </p:nvPr>
        </p:nvGraphicFramePr>
        <p:xfrm>
          <a:off x="395536" y="1340768"/>
          <a:ext cx="8376308" cy="4886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79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5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6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CODIGO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DETALLES DEL PROYECTO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RUBROS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3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07 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08 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18 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34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PROYECTOS CON PRE INVERSION (SNIP)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75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PE" sz="7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2189888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DE LAS BERMAS CENTRALES DE LAS AVENIDAS EL EMISOR Y VICTOR  RAUL  HAYA  DE LA  TORRE  EN EL  AA.HH SARITA COLONIA DEL CERCADO CALLAO - PROVINCIA CALLAO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525,679.00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    525,679.00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2412412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DEL SERVICIO DE TRANSITABILIDAD EN LA URB. PROGRESIVA LAS ORQUIDEAS DE OQUENDO II ETAPA - DISTRITO CALLAO - PROVINCIA DE CALLAO - DEPARTAMENTO CALLAO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2,266,641.00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2,266,641.00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0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2404544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DEL SERVICIO DE AGUA POTABLE Y ALCANTARILLADO EN LA ZONA 10 DEL CERCADO CALLAO; JIRON LORETO; PICHINCHA; CA. PAZ SOLDAN; RUIZ GALLO; WASHINGTON; MARCO POLO; GUISSE; SALOOM; COCHRANE CA. CONTRALMIRANTE VILLAR; AYACUCHO Y ARICA, DISTRITO.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4,578,550.00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4,578,550.00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2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2196369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CONSTRUCCION DE PISTAS Y  VEREDAS EN  LA ASOCIACION  PRO VIVIENDA DE LOS TRABAJADORES DE LA COMPAÑÍA PERUANA DE VAPORES S.A. EX FUNDO OQUENDO PROVINCIA CALLAO </a:t>
                      </a:r>
                      <a:r>
                        <a:rPr lang="es-PE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CALLAO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1,667,008.00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1,182,118.00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307,078.00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3,156,204.00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323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PROYECTOS DE INVERSION - INVIERTE (P)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09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2155932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 ARQUITECTONICO  Y  VIAL  DEL  BOULEVARD  SANTA MARINA SUR; POR REMEDIACION DE SUELOS; PROVINCIA DE CALLAO  - CALLAO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2,858,752.00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2,858,752.00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20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2327084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CREACION DE LA CASA DEL ADULTO MAYOR EN EL AA.HH BOCANEGRA, SECTOR I PROVINCIA DE CALLAO.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3,492,343.00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3,492,343.00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9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2248009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MEJORAMIENTO Y AMPLIACION  DEL SERVICIO DEPORTIVO DEL COMPLEJO DEPORTIVO AA.HH ALAN GARCIA PEREZ PROVINCIA DE CALLAO -  CALLAO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6,333,428.00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6,333,428.00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80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2333442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CREACIO DEL PARQUE Nº 01 EN LA ASOCIACION DE VIVIENDA RESIDENCIAL LAS NAZARENAS DE OQUENDO PROVINCIA DE CALLAO-CALLAO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420,656.00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4,420,656.00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  420,656.00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101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ASIGNACION DE PROYECTOS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PE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996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2221651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DEL SERVICIO DE TRANSITABILIDAD EN LA ZONA 11 DEL CERCADO CALLAO;  JR. APURIMAC; JR. WASHINGTON; JR. MARCO POLO ; JR. GUISSE; JR. SALOOM; JR. COCHRANE; Y CALLE CONTRALMIRANTE VILLAR, PROVINCIA DE CALLAO - CALLAO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5,293,689.00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5,293,689.00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529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2223684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MEJORAMIENTO DEL SERVICIO DE TRANSITABILIDAD EN LA ZONA 10 DEL CERCADO CALLAO; JR. LORETO,JR. PICHINCHA,CA. PAZ SOLDAN, JR RUIZ GALLO,JR. WASHINGTON,JR. MARCO POLO, JR. GUISSE,JR. SALOOM, JR. COCHRANE,JR. AYACUCHO Y CALLE CONTRALMIRANTE VILLAR</a:t>
                      </a:r>
                      <a:endParaRPr lang="es-P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12,600,000.00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12,600,000.00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3804">
                <a:tc>
                  <a:txBody>
                    <a:bodyPr/>
                    <a:lstStyle/>
                    <a:p>
                      <a:pPr algn="just" fontAlgn="t"/>
                      <a:r>
                        <a:rPr lang="es-PE" sz="7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7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PE" sz="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PROYECTO </a:t>
                      </a:r>
                      <a:endParaRPr lang="es-PE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17,893,689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8,421,092.00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16,465,987.00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solidFill>
                            <a:schemeClr val="tx1"/>
                          </a:solidFill>
                          <a:effectLst/>
                        </a:rPr>
                        <a:t>3,165,830.00 </a:t>
                      </a:r>
                      <a:endParaRPr lang="es-PE" sz="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41,525,942.00 </a:t>
                      </a:r>
                      <a:endParaRPr lang="es-PE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2" marR="5442" marT="54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9" name="8 Rectángulo"/>
          <p:cNvSpPr/>
          <p:nvPr/>
        </p:nvSpPr>
        <p:spPr>
          <a:xfrm>
            <a:off x="393539" y="908720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PROYECTOS DE INVERSION PROGRAMADOS PARA EJECUCION PARA EL PERIODO 2019 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3528" y="6237312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</p:spTree>
    <p:extLst>
      <p:ext uri="{BB962C8B-B14F-4D97-AF65-F5344CB8AC3E}">
        <p14:creationId xmlns:p14="http://schemas.microsoft.com/office/powerpoint/2010/main" val="28562055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54" grpId="0"/>
      <p:bldP spid="17" grpId="0" animBg="1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93539" y="1002214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RESUMEN DE LAS OBRAS PROGRAMADAS PARA EL 2019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213944"/>
              </p:ext>
            </p:extLst>
          </p:nvPr>
        </p:nvGraphicFramePr>
        <p:xfrm>
          <a:off x="621221" y="1844824"/>
          <a:ext cx="7913131" cy="4587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457169" y="6381908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</p:spTree>
    <p:extLst>
      <p:ext uri="{BB962C8B-B14F-4D97-AF65-F5344CB8AC3E}">
        <p14:creationId xmlns:p14="http://schemas.microsoft.com/office/powerpoint/2010/main" val="197440858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445478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9144032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252318" y="3088187"/>
            <a:ext cx="6594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4400" i="1" dirty="0">
                <a:latin typeface="Bodoni MT Condensed" panose="02070606080606020203" pitchFamily="18" charset="0"/>
              </a:rPr>
              <a:t>Gracias por su atención…</a:t>
            </a: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2018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8 Rectángulo"/>
          <p:cNvSpPr/>
          <p:nvPr/>
        </p:nvSpPr>
        <p:spPr>
          <a:xfrm>
            <a:off x="393539" y="908720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PROYECTOS EJECUTADOS EN EL PERIODO 2018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981843"/>
              </p:ext>
            </p:extLst>
          </p:nvPr>
        </p:nvGraphicFramePr>
        <p:xfrm>
          <a:off x="457200" y="1535281"/>
          <a:ext cx="8229600" cy="4763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5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603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N°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 U OBRA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CODIGO:SNIP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AÑO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INVERSION (S/)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UBICACIÓN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DESCRIPCION DEL PROYECTO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85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AMPLIACION Y REMODELACION DEL CEMENTERIO GENERAL DE BAQUIJANO SECTOR MARILUZ Y ACCESO PRINCIPAL, PROVINCIA DE CALLAO -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286246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7,281,018.98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NUEVOS NICHOS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5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RECUPERACION DEL SERVICIO DE AGUA POTABLE Y ALCANTARILLADO EN LA ZONA 15 DEL CERCADO DEL CALLAO – URB. PEDRO RUIZ GALLO, PROVINCIA DEL CALLAO –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355325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3,677,800.84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RESTITUCION DE NUEVAS REDES DE AGUA Y DESAGUE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64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DEL SERVICIO DE TRANSITABILIDAD EN LA URB. LOS ALISOS DE OQUENDO III ETAPA, PROVINCIA DE CALLAO -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369538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737,119.66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VEREDAS Y PISTAS EN ASFALTO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03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DEL BOULEVARD EN LA URB. SANTA MARINA NORTE - CERCADO CALLAO, PROVINCIA DE CALLAO -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384005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1,718,720.81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UN NUEVO BOULEVARD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84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Y REHABILITACIÓN DE PISTAS Y VEREDAS EN LA AMPLIACIÓN DE LA UNIDAD MODELO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745,173.53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VEREDAS Y PISTAS EN ASFALTO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65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6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PISTAS EN LA AV. INSURGENTES (TRAMO: AV. VENEZUELA AV. LA MARINA), PROVINCIA DEL CALLAO, DISTRITO DE LA PERLA, REGIÓN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633,876.74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REHABILITACION DE PISTAS EN ASFALTO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Y REHABILITACIÓN DE LOSA DEPORTIVA EN EL AA.HH. TIWINZA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217,269.07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UNA NUEVA LOSA DEPORTIVA, INCLUIDO CERCO PERIMETRAL E ILUMINACION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05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DEL SERVICIO DE TRANSITABILIDAD EN EL PROGRAMA DE VIVIENDA LOS LAURELES-OQUENDO, PROVINCIA DE CALLAO -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373550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2,003,064.83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CONSTRUCCION DE VEREDAS Y PISTAS EN ASFALTO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" name="CuadroTexto 54"/>
          <p:cNvSpPr txBox="1"/>
          <p:nvPr/>
        </p:nvSpPr>
        <p:spPr>
          <a:xfrm>
            <a:off x="457169" y="6381908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</p:spTree>
    <p:extLst>
      <p:ext uri="{BB962C8B-B14F-4D97-AF65-F5344CB8AC3E}">
        <p14:creationId xmlns:p14="http://schemas.microsoft.com/office/powerpoint/2010/main" val="77888089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7" grpId="0" animBg="1"/>
      <p:bldP spid="18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2018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8 Rectángulo"/>
          <p:cNvSpPr/>
          <p:nvPr/>
        </p:nvSpPr>
        <p:spPr>
          <a:xfrm>
            <a:off x="393539" y="908720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PROYECTOS EJECUTADOS EN EL PERIODO 2018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773326"/>
              </p:ext>
            </p:extLst>
          </p:nvPr>
        </p:nvGraphicFramePr>
        <p:xfrm>
          <a:off x="457200" y="1340768"/>
          <a:ext cx="8229600" cy="5204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5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75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N°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ACTIVIDAD U OBRA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CODIGO SNIP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AÑO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INVERSION (S/)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UBICACIÓN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DESCRIPCION DEL PROYECTO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9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REHABILITACIÓN DE LA AV. ARGENTINA (TRAMO: CDRA 2 AV. ARGENTINA HASTA EL OVALO CENTENARIO), CERCADO DEL CALLAO, PROVINCIA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2377307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2,639,431.26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REHABILITACION DE PISTAS EN PAVIMENTO MIXTO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96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10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DEL SERVICIO DE TRANSITABILIDAD EN LA URB. PROGRESIVA BAHIA BLANCA – OQUENDO, PROVINCIA DEL CALLAO -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369762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2,285,444.21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REHABILITACION DE PISTAS EN PAVIMENTO MIXTO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11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Y REHABILITACION DEL PARQUE JOSE OLAYA EN EL AA.HH. NESTOR GAMBETTA ALTA, CERCADO DEL CALLAO –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388,676.90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REHABILITACION DE LA INFRAESTRUCTURA DEL PARQUE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7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12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Y REMODELACION DEL PARQUE RICARDO PALMA EN LA URB. LA COLONIAL, CERCADO DEL CALLAO - CALLAO</a:t>
                      </a:r>
                      <a:endParaRPr lang="es-PE" sz="9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992,956.51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Y REHABILITACION DE PARQUE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87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13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LA PISTA EN EL JR. OCTAVIO ESPINOZA (TRAMO PARROQUIA NUESTRA SEÑORA DE LOURDES – BLOQUE 6Z) URB. SANTA MARINA NORTE – CERCADO CALLAO</a:t>
                      </a:r>
                      <a:endParaRPr lang="es-PE" sz="9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124,981.41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FRENTE AL BOULEVARD SANTA MARINA NORTE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00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REPARACIÓN DE PISTA EN LA AV. MARISCAL RAMON CASTILLA (TRAMO AV. ENRIQUE MEIGSS – AV. DE LA ALAMEDA) DISTRITO DE CALLAO, PROVINCIA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2387887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479,866.22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LA AV. MARISCAL RAMON CASTILLA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81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15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REPARACIÓN DE PISTA EN LA AV. CIRCUNVALACION (TRAMO AV. TUPAC AMARU – AV. MORALES DUAREZ), DISTRITO DE CALLAO, PROVINCIA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2387853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321,176.12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AV. CIRCUNVALACION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41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16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REPARACIÓN DE PISTAS EN EL PASAJE EL SOL (TRAMO AV. TUPAC AMARU – AV. ARGENTINA), DISTRITO DE CALLAO, PROVINCIA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2390182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169,306.77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EL PASAJE EL SOL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2" marR="7202" marT="72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57169" y="6597932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</p:spTree>
    <p:extLst>
      <p:ext uri="{BB962C8B-B14F-4D97-AF65-F5344CB8AC3E}">
        <p14:creationId xmlns:p14="http://schemas.microsoft.com/office/powerpoint/2010/main" val="347041310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7" grpId="0" animBg="1"/>
      <p:bldP spid="18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2018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8 Rectángulo"/>
          <p:cNvSpPr/>
          <p:nvPr/>
        </p:nvSpPr>
        <p:spPr>
          <a:xfrm>
            <a:off x="393539" y="908720"/>
            <a:ext cx="83684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PROYECTOS EJECUTADOS EN EL PERIODO 2018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231170"/>
              </p:ext>
            </p:extLst>
          </p:nvPr>
        </p:nvGraphicFramePr>
        <p:xfrm>
          <a:off x="457169" y="1477056"/>
          <a:ext cx="8304866" cy="4976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3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3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N°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ACTIVIDAD U OBRA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CODIGO:SNIP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AÑO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INVERSION (S/)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UBICACIÓN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DESCRIPCION DEL PROYECTO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7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1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REPARACIÓN DE PISTA EN EL JR. CHOTA (TRAMO AV. NESTOR GAMBETTA – AV. MORALES DUAREZ), DISTRITO CALLAO, PROVINCIA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2387894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554,336.48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MANTENIMIENTO DE PISTA EN EL JR. CHOTA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51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REPARACION DE PISTA EN EL JR. DANIEL NIETO (TRAMO Av. SAENZ PEÑA – Av. AGUSTIN GAMARRA), DISTRITO DE CALLAO, PROVINCIA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2421838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209,041.58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51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19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REPARACION DE PISTA EN EL JR. ADOLFO KING (TRAMO Av. SAENZ PEÑA – Av. AGUSTIN GAMARRA), DISTRITO DE CALLAO, PROVINCIA DEL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2421836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362,637.49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REPARACION DE PISTA EN EL JR. PAZ SOLDAN (TRAMO Av. SAENZ PEÑA – Av. MIGUEL GRAU), DISTRITO DE CALLAO, PROVINCIA DEL CALLAO, DEPARTAMENTO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2421837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419,120.87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23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21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REPARACION DE PISTA EN EL JR. SUPE, DISTRITO DE CALLAO, PROVINCIA DEL CALLAO, DEPARTAMENTO CALLAO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2387880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779,826.20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8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22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REPARACION DE PISTA EN EL JIRON COLON (TRAMO Av. 2 DE MAYO – JR. VIGIL), DISTRITO DE CALLAO, PROVINCIA DEL CALLAO, DEPARTAMENTO CALLAO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2421550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2018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1,044,461.94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51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REPARACION DE PISTA EN LA AV. JOSE CARLOS MARIATEGUI (TRAMO AV. NUEVO AEROPUERTO – AV. CIRCUNVALACION), DISTRITO DE CALLAO, PROVINCIA DEL CALLAO, DEPARTAMENTO CALLAO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2421554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238,758.80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CALLAO CERCADO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JR. DANIEL NIETO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43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MEJORAMIENTO DEL SERVICIO DE TRANSITABILIDAD EN LA URB. LOS ALISOS DE OQUENDO II ETAPA, PROVINCIA DE CALLAO - CALLAO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2353420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        527,549.34   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URBANIZACION LOS ALISOS DE OQUENDO II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25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>
                          <a:effectLst/>
                        </a:rPr>
                        <a:t>REPARACIÓN DE PISTA EN LA AV. LA PAZ (TRAMO: AV. SANTA ROSA – LIMITE PROVINCIAL), DISTRITO DE LA PERLA, PROVINCIA CALLAO, DEPARTAMENTO CALLAO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2427089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   620,304.32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AV. LA PAZ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4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26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MEJORAMIENTO DEL SERVICIO DE TRANSITABILIDAD EN LA URB. PROGRESIVA LOS PORTALES DEL REY – OQUENDO DISTRITO DEL CALLAO, PROVINCIA DEL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2412413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2018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     3,141,810.58    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CALLAO CERCADO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900" u="none" strike="noStrike" dirty="0">
                          <a:effectLst/>
                        </a:rPr>
                        <a:t>MANTENIMIENTO DE PISTA EN LA URB. PROGRESIVA LOS PORTALES DEL REY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70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5878" marR="5878" marT="5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32,313,731.46 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78" marR="5878" marT="5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57169" y="6498154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</p:spTree>
    <p:extLst>
      <p:ext uri="{BB962C8B-B14F-4D97-AF65-F5344CB8AC3E}">
        <p14:creationId xmlns:p14="http://schemas.microsoft.com/office/powerpoint/2010/main" val="70448256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7" grpId="0" animBg="1"/>
      <p:bldP spid="18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2018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8 Rectángulo"/>
          <p:cNvSpPr/>
          <p:nvPr/>
        </p:nvSpPr>
        <p:spPr>
          <a:xfrm>
            <a:off x="393539" y="908720"/>
            <a:ext cx="836849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RESULTADOS Y LOGROS DE FINVER CALLAO S.A. DURANTE EL PERIODO 2018 </a:t>
            </a:r>
            <a:br>
              <a:rPr lang="es-PE" sz="1600" b="1" dirty="0"/>
            </a:br>
            <a:r>
              <a:rPr lang="es-PE" sz="1600" b="1" dirty="0"/>
              <a:t>(INVERSIONES Y ACTIVIDADES)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7169" y="6498154"/>
            <a:ext cx="3682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/>
              <a:t>FUENTE: GERENCIA DE INGENIERA </a:t>
            </a: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393539" y="1916832"/>
            <a:ext cx="8210909" cy="3707785"/>
          </a:xfrm>
          <a:ln>
            <a:solidFill>
              <a:srgbClr val="2F63A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ES" sz="1800" dirty="0"/>
              <a:t>Se llevó a cabo la reparación de 100,241 m2 de pistas y 6,733 m2 de veredas. </a:t>
            </a:r>
          </a:p>
          <a:p>
            <a:pPr algn="just"/>
            <a:r>
              <a:rPr lang="es-ES" sz="1800" dirty="0"/>
              <a:t>Se ejecutó la construcción de 59,560 m2 de pistas y 31,802 m2 de veredas.</a:t>
            </a:r>
          </a:p>
          <a:p>
            <a:pPr algn="just"/>
            <a:r>
              <a:rPr lang="es-ES" sz="1800" dirty="0"/>
              <a:t>Se rehabilitó las redes de agua y desagüe en el AA.HH. Pedro Ruíz Gallo.</a:t>
            </a:r>
          </a:p>
          <a:p>
            <a:pPr algn="just"/>
            <a:r>
              <a:rPr lang="es-ES" sz="1800" dirty="0"/>
              <a:t>Se rehabilitó la losa deportiva en AA.HH. </a:t>
            </a:r>
            <a:r>
              <a:rPr lang="es-ES" sz="1800" dirty="0" err="1"/>
              <a:t>Tiwinza</a:t>
            </a:r>
            <a:r>
              <a:rPr lang="es-ES" sz="1800" dirty="0"/>
              <a:t>, el Parque José Olaya en Gambeta Alta y el Parque Ricardo Palma en Urbanización La Colonial.</a:t>
            </a:r>
          </a:p>
          <a:p>
            <a:pPr algn="just"/>
            <a:r>
              <a:rPr lang="es-ES" sz="1800" dirty="0"/>
              <a:t>Mejoramiento general del Boulevard Santa Marina Norte en Urbanización Santa Marina Norte.</a:t>
            </a:r>
          </a:p>
          <a:p>
            <a:pPr algn="just"/>
            <a:r>
              <a:rPr lang="es-ES" sz="1800" dirty="0"/>
              <a:t>Construcción de mas de 5,000 nuevos nichos en el Cementerio </a:t>
            </a:r>
            <a:r>
              <a:rPr lang="es-ES" sz="1800" dirty="0" err="1"/>
              <a:t>Baquijano</a:t>
            </a:r>
            <a:r>
              <a:rPr lang="es-ES" sz="1800" dirty="0"/>
              <a:t> del Callao.</a:t>
            </a:r>
          </a:p>
          <a:p>
            <a:pPr algn="just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59262837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7" grpId="0" animBg="1"/>
      <p:bldP spid="18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/>
          <a:srcRect l="6210" t="14117" r="28583" b="19824"/>
          <a:stretch/>
        </p:blipFill>
        <p:spPr>
          <a:xfrm>
            <a:off x="1043608" y="1772816"/>
            <a:ext cx="3142270" cy="17906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28" y="1772816"/>
            <a:ext cx="3184396" cy="17912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939" y="4149080"/>
            <a:ext cx="7084477" cy="1963805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1.- “MANTENIMIENTO Y REMODELACION DEL PARQUE RICARDO PALMA EN LA URB. LA COLONIAL, CERCADO DEL CALLAO – CALLAO”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2.- “MEJORAMIENTO Y REHABILITACIÓN DEL PARQUE JOSÉ OLAYA EN EL AA.HH. NÉSTOR GAMBETTA ALTA, CERCADO DEL CALLAO - CALLAO”</a:t>
            </a:r>
          </a:p>
        </p:txBody>
      </p:sp>
    </p:spTree>
    <p:extLst>
      <p:ext uri="{BB962C8B-B14F-4D97-AF65-F5344CB8AC3E}">
        <p14:creationId xmlns:p14="http://schemas.microsoft.com/office/powerpoint/2010/main" val="305802854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19" grpId="0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429142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3.- “MEJORAMIENTO DEL SERVICIO DE TRANSITABILIDAD EN LA ZONA 15 DEL CERCADO DEL CALLAO - URB. PEDRO RUIZ GALLO, PROVINCIA DEL CALLAO - CALLAO”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4.- “MEJORAMIENTO DEL SERVICIO DE TRANSITABILIDAD EN LA URB. PROGRESIVA BAHIA BLANCA - OQUENDO, PROVINCIA DE CALLAO - CALLAO”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3265" t="12714" r="15540" b="14386"/>
          <a:stretch/>
        </p:blipFill>
        <p:spPr>
          <a:xfrm>
            <a:off x="1115616" y="1810543"/>
            <a:ext cx="3060000" cy="1762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22" y="1772336"/>
            <a:ext cx="3060000" cy="1800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22" y="4293096"/>
            <a:ext cx="3060000" cy="1719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/>
          <a:stretch/>
        </p:blipFill>
        <p:spPr>
          <a:xfrm>
            <a:off x="1141918" y="4293096"/>
            <a:ext cx="3060000" cy="1672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17530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683" b="77861"/>
          <a:stretch>
            <a:fillRect/>
          </a:stretch>
        </p:blipFill>
        <p:spPr bwMode="auto">
          <a:xfrm>
            <a:off x="5715008" y="263523"/>
            <a:ext cx="3428992" cy="3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95 Rectángulo"/>
          <p:cNvSpPr/>
          <p:nvPr/>
        </p:nvSpPr>
        <p:spPr>
          <a:xfrm>
            <a:off x="5715008" y="263523"/>
            <a:ext cx="3428992" cy="35719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Galería Fotográfica</a:t>
            </a:r>
          </a:p>
        </p:txBody>
      </p:sp>
      <p:pic>
        <p:nvPicPr>
          <p:cNvPr id="53" name="Picture 4" descr="C:\Users\sgarroj\Desktop\bg_body.jpg"/>
          <p:cNvPicPr>
            <a:picLocks noChangeAspect="1" noChangeArrowheads="1"/>
          </p:cNvPicPr>
          <p:nvPr/>
        </p:nvPicPr>
        <p:blipFill>
          <a:blip r:embed="rId3"/>
          <a:srcRect t="20128" b="77069"/>
          <a:stretch>
            <a:fillRect/>
          </a:stretch>
        </p:blipFill>
        <p:spPr bwMode="auto">
          <a:xfrm>
            <a:off x="0" y="6282652"/>
            <a:ext cx="8846820" cy="45719"/>
          </a:xfrm>
          <a:prstGeom prst="rect">
            <a:avLst/>
          </a:prstGeom>
          <a:noFill/>
        </p:spPr>
      </p:pic>
      <p:sp>
        <p:nvSpPr>
          <p:cNvPr id="54" name="53 CuadroTexto"/>
          <p:cNvSpPr txBox="1"/>
          <p:nvPr/>
        </p:nvSpPr>
        <p:spPr>
          <a:xfrm>
            <a:off x="5715008" y="6509587"/>
            <a:ext cx="317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Ing. Rubén Loayza Tamayo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32" y="263523"/>
            <a:ext cx="5715040" cy="3571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accent1">
                  <a:shade val="93000"/>
                  <a:satMod val="130000"/>
                  <a:alpha val="2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800" cap="none" spc="70" normalizeH="0" baseline="0" noProof="0" dirty="0">
              <a:ln>
                <a:noFill/>
              </a:ln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857224" y="263548"/>
            <a:ext cx="4929222" cy="3571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1200" b="1" dirty="0">
                <a:latin typeface="Century Gothic" pitchFamily="34" charset="0"/>
              </a:rPr>
              <a:t>FONDO MUNICIPAL DE INVERSIONES DEL CALLAO </a:t>
            </a:r>
          </a:p>
          <a:p>
            <a:pPr lvl="0">
              <a:spcBef>
                <a:spcPct val="0"/>
              </a:spcBef>
              <a:defRPr/>
            </a:pPr>
            <a:r>
              <a:rPr lang="es-ES" sz="900" b="1" kern="800" spc="70" dirty="0">
                <a:latin typeface="Century Gothic" pitchFamily="34" charset="0"/>
              </a:rPr>
              <a:t>GERENCIA DE INGENIERIA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" y="77610"/>
            <a:ext cx="702317" cy="702317"/>
          </a:xfrm>
          <a:prstGeom prst="ellipse">
            <a:avLst/>
          </a:prstGeom>
          <a:ln w="3175" cap="rnd">
            <a:noFill/>
          </a:ln>
          <a:effectLst>
            <a:glow rad="101600">
              <a:schemeClr val="tx1">
                <a:lumMod val="65000"/>
                <a:lumOff val="3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8 Rectángulo"/>
          <p:cNvSpPr/>
          <p:nvPr/>
        </p:nvSpPr>
        <p:spPr>
          <a:xfrm>
            <a:off x="451976" y="1412776"/>
            <a:ext cx="8368496" cy="2308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900" b="1" dirty="0"/>
              <a:t>5.- “MEJORAMIENTO DEL SERVICIO DE TRANSITABILIDAD EN LA URB. LOS ALISOS DE OQUENDO III ETAPA, PROVINCIA DE CALLAO - CALLAO”</a:t>
            </a:r>
          </a:p>
        </p:txBody>
      </p:sp>
      <p:sp>
        <p:nvSpPr>
          <p:cNvPr id="26" name="8 Rectángulo"/>
          <p:cNvSpPr/>
          <p:nvPr/>
        </p:nvSpPr>
        <p:spPr>
          <a:xfrm>
            <a:off x="451976" y="3847714"/>
            <a:ext cx="8368496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100" b="1" dirty="0"/>
              <a:t>6.- “MEJORAMIENTO DEL BOULEVARD EN LA URB. SANTA MARINA NORTE - CERCADO CALLAO, PROVINCIA DE CALLAO - CALLAO”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1714480" y="832053"/>
            <a:ext cx="595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EJECUTADOS DURANTE EL PERIODO 2018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98095"/>
            <a:ext cx="3060000" cy="171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/>
          <a:stretch/>
        </p:blipFill>
        <p:spPr>
          <a:xfrm>
            <a:off x="1007944" y="1798096"/>
            <a:ext cx="3060000" cy="1749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49050"/>
            <a:ext cx="3060000" cy="1715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5" y="4349050"/>
            <a:ext cx="3060000" cy="1746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71394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5" grpId="0" animBg="1"/>
      <p:bldP spid="26" grpId="0" animBg="1"/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19050"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100" b="1" kern="1000" spc="-40" dirty="0" smtClean="0">
            <a:solidFill>
              <a:schemeClr val="tx1"/>
            </a:solidFill>
          </a:defRPr>
        </a:defPPr>
      </a:lstStyle>
      <a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5886</TotalTime>
  <Words>2941</Words>
  <Application>Microsoft Office PowerPoint</Application>
  <PresentationFormat>Presentación en pantalla (4:3)</PresentationFormat>
  <Paragraphs>493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Jmalpaso</dc:creator>
  <cp:lastModifiedBy>Usuario desconocido</cp:lastModifiedBy>
  <cp:revision>700</cp:revision>
  <dcterms:created xsi:type="dcterms:W3CDTF">2012-11-19T16:41:14Z</dcterms:created>
  <dcterms:modified xsi:type="dcterms:W3CDTF">2019-05-16T01:14:12Z</dcterms:modified>
</cp:coreProperties>
</file>